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70" r:id="rId11"/>
    <p:sldId id="263" r:id="rId12"/>
    <p:sldId id="274" r:id="rId13"/>
    <p:sldId id="264" r:id="rId14"/>
    <p:sldId id="273" r:id="rId15"/>
    <p:sldId id="275" r:id="rId16"/>
    <p:sldId id="276" r:id="rId17"/>
    <p:sldId id="277" r:id="rId18"/>
    <p:sldId id="278" r:id="rId19"/>
    <p:sldId id="265" r:id="rId20"/>
    <p:sldId id="279" r:id="rId21"/>
    <p:sldId id="266" r:id="rId22"/>
    <p:sldId id="268" r:id="rId23"/>
  </p:sldIdLst>
  <p:sldSz cx="18288000" cy="10287000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HP Simplified Jpan" pitchFamily="34" charset="-128"/>
      <p:regular r:id="rId29"/>
    </p:embeddedFont>
    <p:embeddedFont>
      <p:font typeface="Nunito" charset="0"/>
      <p:regular r:id="rId30"/>
    </p:embeddedFont>
    <p:embeddedFont>
      <p:font typeface="HP Simplified Hans" pitchFamily="34" charset="-122"/>
      <p:regular r:id="rId31"/>
    </p:embeddedFont>
    <p:embeddedFont>
      <p:font typeface="Nunito Bold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-562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C7FE8-CFD7-4A52-A23A-8E949D9B0D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7CD7B0-8B0C-4AE3-AA09-259F439FC1B7}">
      <dgm:prSet/>
      <dgm:spPr/>
      <dgm:t>
        <a:bodyPr/>
        <a:lstStyle/>
        <a:p>
          <a:r>
            <a:rPr lang="en-US"/>
            <a:t>There is a need for a system that incorporates several methods of movement control.</a:t>
          </a:r>
        </a:p>
      </dgm:t>
    </dgm:pt>
    <dgm:pt modelId="{DD12C9D8-4D52-461D-BED6-E2BB6142D5C7}" type="parTrans" cxnId="{A89E988F-C85E-4A2A-A01E-3281A0812036}">
      <dgm:prSet/>
      <dgm:spPr/>
      <dgm:t>
        <a:bodyPr/>
        <a:lstStyle/>
        <a:p>
          <a:endParaRPr lang="en-US"/>
        </a:p>
      </dgm:t>
    </dgm:pt>
    <dgm:pt modelId="{9FED0D5F-BBC9-4996-9705-FC3E76F6A3BA}" type="sibTrans" cxnId="{A89E988F-C85E-4A2A-A01E-3281A0812036}">
      <dgm:prSet/>
      <dgm:spPr/>
      <dgm:t>
        <a:bodyPr/>
        <a:lstStyle/>
        <a:p>
          <a:endParaRPr lang="en-US"/>
        </a:p>
      </dgm:t>
    </dgm:pt>
    <dgm:pt modelId="{9CE504C8-793C-4869-8FE3-A1C86AC10A6B}">
      <dgm:prSet/>
      <dgm:spPr/>
      <dgm:t>
        <a:bodyPr/>
        <a:lstStyle/>
        <a:p>
          <a:r>
            <a:rPr lang="en-US"/>
            <a:t>To cater to; different environments, and independence of these individuals.</a:t>
          </a:r>
        </a:p>
      </dgm:t>
    </dgm:pt>
    <dgm:pt modelId="{A54C7E16-BBF2-401A-AE5F-8794729CEFAA}" type="parTrans" cxnId="{A83405DC-6D0A-4A31-88EB-0CE74F7B4CEA}">
      <dgm:prSet/>
      <dgm:spPr/>
      <dgm:t>
        <a:bodyPr/>
        <a:lstStyle/>
        <a:p>
          <a:endParaRPr lang="en-US"/>
        </a:p>
      </dgm:t>
    </dgm:pt>
    <dgm:pt modelId="{ACE5D43B-702C-455B-A899-09328CD5B569}" type="sibTrans" cxnId="{A83405DC-6D0A-4A31-88EB-0CE74F7B4CEA}">
      <dgm:prSet/>
      <dgm:spPr/>
      <dgm:t>
        <a:bodyPr/>
        <a:lstStyle/>
        <a:p>
          <a:endParaRPr lang="en-US"/>
        </a:p>
      </dgm:t>
    </dgm:pt>
    <dgm:pt modelId="{F5048968-956F-49BA-8B9A-8924D4A17F64}">
      <dgm:prSet/>
      <dgm:spPr/>
      <dgm:t>
        <a:bodyPr/>
        <a:lstStyle/>
        <a:p>
          <a:r>
            <a:rPr lang="en-US"/>
            <a:t>The proposed system seeks to improve motorized wheelchairs to have touch, voice, and hand gesture controls.</a:t>
          </a:r>
        </a:p>
      </dgm:t>
    </dgm:pt>
    <dgm:pt modelId="{7A2E992D-8A96-41BC-96E5-FDB2A29082E7}" type="parTrans" cxnId="{1D1F81E5-19E0-49FF-9942-F8B7C7D953FA}">
      <dgm:prSet/>
      <dgm:spPr/>
      <dgm:t>
        <a:bodyPr/>
        <a:lstStyle/>
        <a:p>
          <a:endParaRPr lang="en-US"/>
        </a:p>
      </dgm:t>
    </dgm:pt>
    <dgm:pt modelId="{C870AAC8-0BC9-4F8D-A761-8759E54316C8}" type="sibTrans" cxnId="{1D1F81E5-19E0-49FF-9942-F8B7C7D953FA}">
      <dgm:prSet/>
      <dgm:spPr/>
      <dgm:t>
        <a:bodyPr/>
        <a:lstStyle/>
        <a:p>
          <a:endParaRPr lang="en-US"/>
        </a:p>
      </dgm:t>
    </dgm:pt>
    <dgm:pt modelId="{2A82A05F-41B0-4AC3-8DF3-0BA345E038FE}">
      <dgm:prSet/>
      <dgm:spPr/>
      <dgm:t>
        <a:bodyPr/>
        <a:lstStyle/>
        <a:p>
          <a:r>
            <a:rPr lang="en-US"/>
            <a:t>In addition obstacle detection and avoidance safety feature will be available.</a:t>
          </a:r>
        </a:p>
      </dgm:t>
    </dgm:pt>
    <dgm:pt modelId="{DEC4DCFB-A905-4B67-9648-7A459F4F8BA9}" type="parTrans" cxnId="{88A15BF6-A0DB-4CF1-8E56-193726FAC016}">
      <dgm:prSet/>
      <dgm:spPr/>
      <dgm:t>
        <a:bodyPr/>
        <a:lstStyle/>
        <a:p>
          <a:endParaRPr lang="en-US"/>
        </a:p>
      </dgm:t>
    </dgm:pt>
    <dgm:pt modelId="{9C2B25B5-A833-4CFC-8DF6-3B28B144BC05}" type="sibTrans" cxnId="{88A15BF6-A0DB-4CF1-8E56-193726FAC016}">
      <dgm:prSet/>
      <dgm:spPr/>
      <dgm:t>
        <a:bodyPr/>
        <a:lstStyle/>
        <a:p>
          <a:endParaRPr lang="en-US"/>
        </a:p>
      </dgm:t>
    </dgm:pt>
    <dgm:pt modelId="{CE167D18-5952-42D0-92C4-4B41FC313E86}" type="pres">
      <dgm:prSet presAssocID="{76DC7FE8-CFD7-4A52-A23A-8E949D9B0D3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F809BCA-9F06-414F-B29B-CE52A1B6AE39}" type="pres">
      <dgm:prSet presAssocID="{BE7CD7B0-8B0C-4AE3-AA09-259F439FC1B7}" presName="thickLine" presStyleLbl="alignNode1" presStyleIdx="0" presStyleCnt="4"/>
      <dgm:spPr/>
    </dgm:pt>
    <dgm:pt modelId="{C0370AF1-5E6C-4B67-9147-AF7F6BCF52EC}" type="pres">
      <dgm:prSet presAssocID="{BE7CD7B0-8B0C-4AE3-AA09-259F439FC1B7}" presName="horz1" presStyleCnt="0"/>
      <dgm:spPr/>
    </dgm:pt>
    <dgm:pt modelId="{327E0904-F0C6-4575-89B1-29FE372C6F33}" type="pres">
      <dgm:prSet presAssocID="{BE7CD7B0-8B0C-4AE3-AA09-259F439FC1B7}" presName="tx1" presStyleLbl="revTx" presStyleIdx="0" presStyleCnt="4"/>
      <dgm:spPr/>
      <dgm:t>
        <a:bodyPr/>
        <a:lstStyle/>
        <a:p>
          <a:endParaRPr lang="en-US"/>
        </a:p>
      </dgm:t>
    </dgm:pt>
    <dgm:pt modelId="{4FDE4E5F-13AA-48FF-86EF-C8C20B8CF885}" type="pres">
      <dgm:prSet presAssocID="{BE7CD7B0-8B0C-4AE3-AA09-259F439FC1B7}" presName="vert1" presStyleCnt="0"/>
      <dgm:spPr/>
    </dgm:pt>
    <dgm:pt modelId="{5BB328E2-0F9D-42AF-9CD1-E9CB022D3823}" type="pres">
      <dgm:prSet presAssocID="{9CE504C8-793C-4869-8FE3-A1C86AC10A6B}" presName="thickLine" presStyleLbl="alignNode1" presStyleIdx="1" presStyleCnt="4"/>
      <dgm:spPr/>
    </dgm:pt>
    <dgm:pt modelId="{0C1DAC4C-F050-4A70-A1A7-6F183A8CB601}" type="pres">
      <dgm:prSet presAssocID="{9CE504C8-793C-4869-8FE3-A1C86AC10A6B}" presName="horz1" presStyleCnt="0"/>
      <dgm:spPr/>
    </dgm:pt>
    <dgm:pt modelId="{F4CB5EB2-82AB-4FD1-BB2A-F9E41659296D}" type="pres">
      <dgm:prSet presAssocID="{9CE504C8-793C-4869-8FE3-A1C86AC10A6B}" presName="tx1" presStyleLbl="revTx" presStyleIdx="1" presStyleCnt="4"/>
      <dgm:spPr/>
      <dgm:t>
        <a:bodyPr/>
        <a:lstStyle/>
        <a:p>
          <a:endParaRPr lang="en-US"/>
        </a:p>
      </dgm:t>
    </dgm:pt>
    <dgm:pt modelId="{5E148F92-6FCF-45D0-B750-256789C12741}" type="pres">
      <dgm:prSet presAssocID="{9CE504C8-793C-4869-8FE3-A1C86AC10A6B}" presName="vert1" presStyleCnt="0"/>
      <dgm:spPr/>
    </dgm:pt>
    <dgm:pt modelId="{0F8AEE6B-DD3C-49B7-A205-D3257BDEDAE4}" type="pres">
      <dgm:prSet presAssocID="{F5048968-956F-49BA-8B9A-8924D4A17F64}" presName="thickLine" presStyleLbl="alignNode1" presStyleIdx="2" presStyleCnt="4"/>
      <dgm:spPr/>
    </dgm:pt>
    <dgm:pt modelId="{5C1D1A89-E243-4797-99F8-63FD6413A907}" type="pres">
      <dgm:prSet presAssocID="{F5048968-956F-49BA-8B9A-8924D4A17F64}" presName="horz1" presStyleCnt="0"/>
      <dgm:spPr/>
    </dgm:pt>
    <dgm:pt modelId="{A8064AF0-1311-43C6-BC5F-48AEDD13F4A3}" type="pres">
      <dgm:prSet presAssocID="{F5048968-956F-49BA-8B9A-8924D4A17F64}" presName="tx1" presStyleLbl="revTx" presStyleIdx="2" presStyleCnt="4"/>
      <dgm:spPr/>
      <dgm:t>
        <a:bodyPr/>
        <a:lstStyle/>
        <a:p>
          <a:endParaRPr lang="en-US"/>
        </a:p>
      </dgm:t>
    </dgm:pt>
    <dgm:pt modelId="{69FFC7C7-C8B3-4000-99BD-7DDD3578A7C2}" type="pres">
      <dgm:prSet presAssocID="{F5048968-956F-49BA-8B9A-8924D4A17F64}" presName="vert1" presStyleCnt="0"/>
      <dgm:spPr/>
    </dgm:pt>
    <dgm:pt modelId="{E540BF2A-CDCA-436F-8ED9-293854D1382A}" type="pres">
      <dgm:prSet presAssocID="{2A82A05F-41B0-4AC3-8DF3-0BA345E038FE}" presName="thickLine" presStyleLbl="alignNode1" presStyleIdx="3" presStyleCnt="4"/>
      <dgm:spPr/>
    </dgm:pt>
    <dgm:pt modelId="{DE6611BB-9B22-452D-98E4-EC302F66BF73}" type="pres">
      <dgm:prSet presAssocID="{2A82A05F-41B0-4AC3-8DF3-0BA345E038FE}" presName="horz1" presStyleCnt="0"/>
      <dgm:spPr/>
    </dgm:pt>
    <dgm:pt modelId="{7D5C13E7-8E81-4F0C-A2B3-B9F54F4DCD91}" type="pres">
      <dgm:prSet presAssocID="{2A82A05F-41B0-4AC3-8DF3-0BA345E038FE}" presName="tx1" presStyleLbl="revTx" presStyleIdx="3" presStyleCnt="4"/>
      <dgm:spPr/>
      <dgm:t>
        <a:bodyPr/>
        <a:lstStyle/>
        <a:p>
          <a:endParaRPr lang="en-US"/>
        </a:p>
      </dgm:t>
    </dgm:pt>
    <dgm:pt modelId="{478E8A3D-EB41-4FD2-803D-6A178D0F5603}" type="pres">
      <dgm:prSet presAssocID="{2A82A05F-41B0-4AC3-8DF3-0BA345E038FE}" presName="vert1" presStyleCnt="0"/>
      <dgm:spPr/>
    </dgm:pt>
  </dgm:ptLst>
  <dgm:cxnLst>
    <dgm:cxn modelId="{282238F2-04EE-41E4-A831-9157987A67BC}" type="presOf" srcId="{9CE504C8-793C-4869-8FE3-A1C86AC10A6B}" destId="{F4CB5EB2-82AB-4FD1-BB2A-F9E41659296D}" srcOrd="0" destOrd="0" presId="urn:microsoft.com/office/officeart/2008/layout/LinedList"/>
    <dgm:cxn modelId="{A89E988F-C85E-4A2A-A01E-3281A0812036}" srcId="{76DC7FE8-CFD7-4A52-A23A-8E949D9B0D39}" destId="{BE7CD7B0-8B0C-4AE3-AA09-259F439FC1B7}" srcOrd="0" destOrd="0" parTransId="{DD12C9D8-4D52-461D-BED6-E2BB6142D5C7}" sibTransId="{9FED0D5F-BBC9-4996-9705-FC3E76F6A3BA}"/>
    <dgm:cxn modelId="{7BFA52A7-C6BC-423A-83DB-AD572CEF906C}" type="presOf" srcId="{BE7CD7B0-8B0C-4AE3-AA09-259F439FC1B7}" destId="{327E0904-F0C6-4575-89B1-29FE372C6F33}" srcOrd="0" destOrd="0" presId="urn:microsoft.com/office/officeart/2008/layout/LinedList"/>
    <dgm:cxn modelId="{88A15BF6-A0DB-4CF1-8E56-193726FAC016}" srcId="{76DC7FE8-CFD7-4A52-A23A-8E949D9B0D39}" destId="{2A82A05F-41B0-4AC3-8DF3-0BA345E038FE}" srcOrd="3" destOrd="0" parTransId="{DEC4DCFB-A905-4B67-9648-7A459F4F8BA9}" sibTransId="{9C2B25B5-A833-4CFC-8DF6-3B28B144BC05}"/>
    <dgm:cxn modelId="{E6ABFAC9-8CE8-4773-B6C2-0207F92A025A}" type="presOf" srcId="{F5048968-956F-49BA-8B9A-8924D4A17F64}" destId="{A8064AF0-1311-43C6-BC5F-48AEDD13F4A3}" srcOrd="0" destOrd="0" presId="urn:microsoft.com/office/officeart/2008/layout/LinedList"/>
    <dgm:cxn modelId="{6B3EEA88-6D5C-41C9-B1BB-9227F9179B8F}" type="presOf" srcId="{2A82A05F-41B0-4AC3-8DF3-0BA345E038FE}" destId="{7D5C13E7-8E81-4F0C-A2B3-B9F54F4DCD91}" srcOrd="0" destOrd="0" presId="urn:microsoft.com/office/officeart/2008/layout/LinedList"/>
    <dgm:cxn modelId="{BA03917A-5FE7-440A-91C5-E9C89E9052C9}" type="presOf" srcId="{76DC7FE8-CFD7-4A52-A23A-8E949D9B0D39}" destId="{CE167D18-5952-42D0-92C4-4B41FC313E86}" srcOrd="0" destOrd="0" presId="urn:microsoft.com/office/officeart/2008/layout/LinedList"/>
    <dgm:cxn modelId="{A83405DC-6D0A-4A31-88EB-0CE74F7B4CEA}" srcId="{76DC7FE8-CFD7-4A52-A23A-8E949D9B0D39}" destId="{9CE504C8-793C-4869-8FE3-A1C86AC10A6B}" srcOrd="1" destOrd="0" parTransId="{A54C7E16-BBF2-401A-AE5F-8794729CEFAA}" sibTransId="{ACE5D43B-702C-455B-A899-09328CD5B569}"/>
    <dgm:cxn modelId="{1D1F81E5-19E0-49FF-9942-F8B7C7D953FA}" srcId="{76DC7FE8-CFD7-4A52-A23A-8E949D9B0D39}" destId="{F5048968-956F-49BA-8B9A-8924D4A17F64}" srcOrd="2" destOrd="0" parTransId="{7A2E992D-8A96-41BC-96E5-FDB2A29082E7}" sibTransId="{C870AAC8-0BC9-4F8D-A761-8759E54316C8}"/>
    <dgm:cxn modelId="{0FF4542A-7CAF-4E13-B65A-A9E75950CD25}" type="presParOf" srcId="{CE167D18-5952-42D0-92C4-4B41FC313E86}" destId="{8F809BCA-9F06-414F-B29B-CE52A1B6AE39}" srcOrd="0" destOrd="0" presId="urn:microsoft.com/office/officeart/2008/layout/LinedList"/>
    <dgm:cxn modelId="{A3F5FCE9-35CB-444E-B3F3-1822ECBF010C}" type="presParOf" srcId="{CE167D18-5952-42D0-92C4-4B41FC313E86}" destId="{C0370AF1-5E6C-4B67-9147-AF7F6BCF52EC}" srcOrd="1" destOrd="0" presId="urn:microsoft.com/office/officeart/2008/layout/LinedList"/>
    <dgm:cxn modelId="{7DB65E3C-6CCA-476F-AF9A-A6C954837C6D}" type="presParOf" srcId="{C0370AF1-5E6C-4B67-9147-AF7F6BCF52EC}" destId="{327E0904-F0C6-4575-89B1-29FE372C6F33}" srcOrd="0" destOrd="0" presId="urn:microsoft.com/office/officeart/2008/layout/LinedList"/>
    <dgm:cxn modelId="{54798F2A-FFE0-42EB-B7B8-DBD2DCAFE943}" type="presParOf" srcId="{C0370AF1-5E6C-4B67-9147-AF7F6BCF52EC}" destId="{4FDE4E5F-13AA-48FF-86EF-C8C20B8CF885}" srcOrd="1" destOrd="0" presId="urn:microsoft.com/office/officeart/2008/layout/LinedList"/>
    <dgm:cxn modelId="{81218B3B-09FD-4FA3-BAA7-7EE19508A220}" type="presParOf" srcId="{CE167D18-5952-42D0-92C4-4B41FC313E86}" destId="{5BB328E2-0F9D-42AF-9CD1-E9CB022D3823}" srcOrd="2" destOrd="0" presId="urn:microsoft.com/office/officeart/2008/layout/LinedList"/>
    <dgm:cxn modelId="{D1C46FA6-E854-497B-9C0D-B9203CC13F16}" type="presParOf" srcId="{CE167D18-5952-42D0-92C4-4B41FC313E86}" destId="{0C1DAC4C-F050-4A70-A1A7-6F183A8CB601}" srcOrd="3" destOrd="0" presId="urn:microsoft.com/office/officeart/2008/layout/LinedList"/>
    <dgm:cxn modelId="{A683965E-F336-41FC-934E-DEF937E1F4AA}" type="presParOf" srcId="{0C1DAC4C-F050-4A70-A1A7-6F183A8CB601}" destId="{F4CB5EB2-82AB-4FD1-BB2A-F9E41659296D}" srcOrd="0" destOrd="0" presId="urn:microsoft.com/office/officeart/2008/layout/LinedList"/>
    <dgm:cxn modelId="{2BE3A03D-1CFB-44E8-9824-27EDBA8DF39E}" type="presParOf" srcId="{0C1DAC4C-F050-4A70-A1A7-6F183A8CB601}" destId="{5E148F92-6FCF-45D0-B750-256789C12741}" srcOrd="1" destOrd="0" presId="urn:microsoft.com/office/officeart/2008/layout/LinedList"/>
    <dgm:cxn modelId="{AA7CC05C-AB59-409C-B3B3-A8D93B139E97}" type="presParOf" srcId="{CE167D18-5952-42D0-92C4-4B41FC313E86}" destId="{0F8AEE6B-DD3C-49B7-A205-D3257BDEDAE4}" srcOrd="4" destOrd="0" presId="urn:microsoft.com/office/officeart/2008/layout/LinedList"/>
    <dgm:cxn modelId="{3AB6410C-D4BC-4715-81F8-3E756E2A6AD5}" type="presParOf" srcId="{CE167D18-5952-42D0-92C4-4B41FC313E86}" destId="{5C1D1A89-E243-4797-99F8-63FD6413A907}" srcOrd="5" destOrd="0" presId="urn:microsoft.com/office/officeart/2008/layout/LinedList"/>
    <dgm:cxn modelId="{D5E6EACD-38A3-49AE-96C4-B0FAA4798816}" type="presParOf" srcId="{5C1D1A89-E243-4797-99F8-63FD6413A907}" destId="{A8064AF0-1311-43C6-BC5F-48AEDD13F4A3}" srcOrd="0" destOrd="0" presId="urn:microsoft.com/office/officeart/2008/layout/LinedList"/>
    <dgm:cxn modelId="{969B2159-48F5-4041-98A7-E9F22D037B89}" type="presParOf" srcId="{5C1D1A89-E243-4797-99F8-63FD6413A907}" destId="{69FFC7C7-C8B3-4000-99BD-7DDD3578A7C2}" srcOrd="1" destOrd="0" presId="urn:microsoft.com/office/officeart/2008/layout/LinedList"/>
    <dgm:cxn modelId="{D8282770-C7E5-4270-BC7F-D18338C12645}" type="presParOf" srcId="{CE167D18-5952-42D0-92C4-4B41FC313E86}" destId="{E540BF2A-CDCA-436F-8ED9-293854D1382A}" srcOrd="6" destOrd="0" presId="urn:microsoft.com/office/officeart/2008/layout/LinedList"/>
    <dgm:cxn modelId="{6CA05AD0-44AC-49E6-864C-1BE94DD06DE3}" type="presParOf" srcId="{CE167D18-5952-42D0-92C4-4B41FC313E86}" destId="{DE6611BB-9B22-452D-98E4-EC302F66BF73}" srcOrd="7" destOrd="0" presId="urn:microsoft.com/office/officeart/2008/layout/LinedList"/>
    <dgm:cxn modelId="{8F6683FC-D954-4941-8332-FD710D5459EE}" type="presParOf" srcId="{DE6611BB-9B22-452D-98E4-EC302F66BF73}" destId="{7D5C13E7-8E81-4F0C-A2B3-B9F54F4DCD91}" srcOrd="0" destOrd="0" presId="urn:microsoft.com/office/officeart/2008/layout/LinedList"/>
    <dgm:cxn modelId="{75DEA91A-65E3-42DA-8612-715DB9578D15}" type="presParOf" srcId="{DE6611BB-9B22-452D-98E4-EC302F66BF73}" destId="{478E8A3D-EB41-4FD2-803D-6A178D0F56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7E1BCF-8A0C-484E-8AEF-91C29F3D9A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E897B9-4C21-4462-9EB1-A4226C7C2AC8}">
      <dgm:prSet/>
      <dgm:spPr/>
      <dgm:t>
        <a:bodyPr/>
        <a:lstStyle/>
        <a:p>
          <a:r>
            <a:rPr lang="en-US"/>
            <a:t>Joystick controls in motorized wheelchairs suffer from drawbacks like limited functionality.</a:t>
          </a:r>
        </a:p>
      </dgm:t>
    </dgm:pt>
    <dgm:pt modelId="{1DBCA3F8-DD6E-458F-89DD-D6630696A984}" type="parTrans" cxnId="{B76CA577-807A-4441-AB33-F5036D99E8C1}">
      <dgm:prSet/>
      <dgm:spPr/>
      <dgm:t>
        <a:bodyPr/>
        <a:lstStyle/>
        <a:p>
          <a:endParaRPr lang="en-US"/>
        </a:p>
      </dgm:t>
    </dgm:pt>
    <dgm:pt modelId="{27C0E817-6B80-4C93-86F2-5CBD46BF8001}" type="sibTrans" cxnId="{B76CA577-807A-4441-AB33-F5036D99E8C1}">
      <dgm:prSet/>
      <dgm:spPr/>
      <dgm:t>
        <a:bodyPr/>
        <a:lstStyle/>
        <a:p>
          <a:endParaRPr lang="en-US"/>
        </a:p>
      </dgm:t>
    </dgm:pt>
    <dgm:pt modelId="{5449FF9F-E1FA-406B-A512-FF8B47A27370}">
      <dgm:prSet/>
      <dgm:spPr/>
      <dgm:t>
        <a:bodyPr/>
        <a:lstStyle/>
        <a:p>
          <a:r>
            <a:rPr lang="en-US"/>
            <a:t>usability issues and high costs hamper the mobility and independence of users. </a:t>
          </a:r>
        </a:p>
      </dgm:t>
    </dgm:pt>
    <dgm:pt modelId="{EED5513B-07BD-40F0-A557-D0AF583BEAE9}" type="parTrans" cxnId="{F299689D-BA70-4D84-94C5-DDAE84CD3D65}">
      <dgm:prSet/>
      <dgm:spPr/>
      <dgm:t>
        <a:bodyPr/>
        <a:lstStyle/>
        <a:p>
          <a:endParaRPr lang="en-US"/>
        </a:p>
      </dgm:t>
    </dgm:pt>
    <dgm:pt modelId="{0BF84A8D-D7C0-47B1-B617-C2C3D9349BD3}" type="sibTrans" cxnId="{F299689D-BA70-4D84-94C5-DDAE84CD3D65}">
      <dgm:prSet/>
      <dgm:spPr/>
      <dgm:t>
        <a:bodyPr/>
        <a:lstStyle/>
        <a:p>
          <a:endParaRPr lang="en-US"/>
        </a:p>
      </dgm:t>
    </dgm:pt>
    <dgm:pt modelId="{B11E5C9E-8568-49C7-BDFF-FDA31A1FA74C}">
      <dgm:prSet/>
      <dgm:spPr/>
      <dgm:t>
        <a:bodyPr/>
        <a:lstStyle/>
        <a:p>
          <a:r>
            <a:rPr lang="en-US"/>
            <a:t>The use of the joystick can lead to fatigue and repetitive stress injuries.</a:t>
          </a:r>
        </a:p>
      </dgm:t>
    </dgm:pt>
    <dgm:pt modelId="{DBD27B8B-DC62-4374-9978-8C0684B7AFEF}" type="parTrans" cxnId="{C76D8C67-BB82-4358-8A4D-EA9FB917DCD6}">
      <dgm:prSet/>
      <dgm:spPr/>
      <dgm:t>
        <a:bodyPr/>
        <a:lstStyle/>
        <a:p>
          <a:endParaRPr lang="en-US"/>
        </a:p>
      </dgm:t>
    </dgm:pt>
    <dgm:pt modelId="{134F128A-A1BC-4C65-B38C-4F97F8D1ACC5}" type="sibTrans" cxnId="{C76D8C67-BB82-4358-8A4D-EA9FB917DCD6}">
      <dgm:prSet/>
      <dgm:spPr/>
      <dgm:t>
        <a:bodyPr/>
        <a:lstStyle/>
        <a:p>
          <a:endParaRPr lang="en-US"/>
        </a:p>
      </dgm:t>
    </dgm:pt>
    <dgm:pt modelId="{6E490556-E907-46EC-A78B-31EF75343983}">
      <dgm:prSet/>
      <dgm:spPr/>
      <dgm:t>
        <a:bodyPr/>
        <a:lstStyle/>
        <a:p>
          <a:r>
            <a:rPr lang="en-US"/>
            <a:t>Controls are prone to damage due to constant force, causing inconveniences and financial burdens for users.</a:t>
          </a:r>
        </a:p>
      </dgm:t>
    </dgm:pt>
    <dgm:pt modelId="{09BD1766-A608-4233-BD24-B78F1FE95451}" type="parTrans" cxnId="{ED366E4B-F2B4-4777-BA9D-6EE6AAC3E131}">
      <dgm:prSet/>
      <dgm:spPr/>
      <dgm:t>
        <a:bodyPr/>
        <a:lstStyle/>
        <a:p>
          <a:endParaRPr lang="en-US"/>
        </a:p>
      </dgm:t>
    </dgm:pt>
    <dgm:pt modelId="{16224FD2-A264-47FB-A560-6BE2A3AB8895}" type="sibTrans" cxnId="{ED366E4B-F2B4-4777-BA9D-6EE6AAC3E131}">
      <dgm:prSet/>
      <dgm:spPr/>
      <dgm:t>
        <a:bodyPr/>
        <a:lstStyle/>
        <a:p>
          <a:endParaRPr lang="en-US"/>
        </a:p>
      </dgm:t>
    </dgm:pt>
    <dgm:pt modelId="{BCC49155-91ED-404F-89B3-F27E0F00F02D}" type="pres">
      <dgm:prSet presAssocID="{5B7E1BCF-8A0C-484E-8AEF-91C29F3D9A0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B396238-9289-4950-82F7-11A2B217320B}" type="pres">
      <dgm:prSet presAssocID="{B1E897B9-4C21-4462-9EB1-A4226C7C2AC8}" presName="thickLine" presStyleLbl="alignNode1" presStyleIdx="0" presStyleCnt="4"/>
      <dgm:spPr/>
    </dgm:pt>
    <dgm:pt modelId="{E2261130-0129-4ECE-87F4-8882D9D2BCA3}" type="pres">
      <dgm:prSet presAssocID="{B1E897B9-4C21-4462-9EB1-A4226C7C2AC8}" presName="horz1" presStyleCnt="0"/>
      <dgm:spPr/>
    </dgm:pt>
    <dgm:pt modelId="{80D7F077-54E4-4847-87A6-F25030F5831E}" type="pres">
      <dgm:prSet presAssocID="{B1E897B9-4C21-4462-9EB1-A4226C7C2AC8}" presName="tx1" presStyleLbl="revTx" presStyleIdx="0" presStyleCnt="4"/>
      <dgm:spPr/>
      <dgm:t>
        <a:bodyPr/>
        <a:lstStyle/>
        <a:p>
          <a:endParaRPr lang="en-US"/>
        </a:p>
      </dgm:t>
    </dgm:pt>
    <dgm:pt modelId="{97F9F578-9692-42C3-A39A-C0C4C4AC652F}" type="pres">
      <dgm:prSet presAssocID="{B1E897B9-4C21-4462-9EB1-A4226C7C2AC8}" presName="vert1" presStyleCnt="0"/>
      <dgm:spPr/>
    </dgm:pt>
    <dgm:pt modelId="{69DA43A9-05F5-45AA-A424-57579E74ACD5}" type="pres">
      <dgm:prSet presAssocID="{5449FF9F-E1FA-406B-A512-FF8B47A27370}" presName="thickLine" presStyleLbl="alignNode1" presStyleIdx="1" presStyleCnt="4"/>
      <dgm:spPr/>
    </dgm:pt>
    <dgm:pt modelId="{06DF0B18-F37D-451C-9CD9-03863DD3CC23}" type="pres">
      <dgm:prSet presAssocID="{5449FF9F-E1FA-406B-A512-FF8B47A27370}" presName="horz1" presStyleCnt="0"/>
      <dgm:spPr/>
    </dgm:pt>
    <dgm:pt modelId="{848DE11E-1D56-42E4-B625-91C0F0C603D1}" type="pres">
      <dgm:prSet presAssocID="{5449FF9F-E1FA-406B-A512-FF8B47A27370}" presName="tx1" presStyleLbl="revTx" presStyleIdx="1" presStyleCnt="4"/>
      <dgm:spPr/>
      <dgm:t>
        <a:bodyPr/>
        <a:lstStyle/>
        <a:p>
          <a:endParaRPr lang="en-US"/>
        </a:p>
      </dgm:t>
    </dgm:pt>
    <dgm:pt modelId="{0DDF1DF6-E06D-4032-B4F2-8332E1B0D162}" type="pres">
      <dgm:prSet presAssocID="{5449FF9F-E1FA-406B-A512-FF8B47A27370}" presName="vert1" presStyleCnt="0"/>
      <dgm:spPr/>
    </dgm:pt>
    <dgm:pt modelId="{B76E2AE1-55CF-46BB-8FEE-46000DA685B6}" type="pres">
      <dgm:prSet presAssocID="{B11E5C9E-8568-49C7-BDFF-FDA31A1FA74C}" presName="thickLine" presStyleLbl="alignNode1" presStyleIdx="2" presStyleCnt="4"/>
      <dgm:spPr/>
    </dgm:pt>
    <dgm:pt modelId="{286B10A5-8129-4A1A-BD04-AD16E439959D}" type="pres">
      <dgm:prSet presAssocID="{B11E5C9E-8568-49C7-BDFF-FDA31A1FA74C}" presName="horz1" presStyleCnt="0"/>
      <dgm:spPr/>
    </dgm:pt>
    <dgm:pt modelId="{D3E5301D-0FAC-4477-B3B4-F194C69B4CEF}" type="pres">
      <dgm:prSet presAssocID="{B11E5C9E-8568-49C7-BDFF-FDA31A1FA74C}" presName="tx1" presStyleLbl="revTx" presStyleIdx="2" presStyleCnt="4"/>
      <dgm:spPr/>
      <dgm:t>
        <a:bodyPr/>
        <a:lstStyle/>
        <a:p>
          <a:endParaRPr lang="en-US"/>
        </a:p>
      </dgm:t>
    </dgm:pt>
    <dgm:pt modelId="{786DC507-B60F-455E-831F-D616C2367D77}" type="pres">
      <dgm:prSet presAssocID="{B11E5C9E-8568-49C7-BDFF-FDA31A1FA74C}" presName="vert1" presStyleCnt="0"/>
      <dgm:spPr/>
    </dgm:pt>
    <dgm:pt modelId="{DA1EBD5F-8B45-48C9-B0DB-0E01FE237BBB}" type="pres">
      <dgm:prSet presAssocID="{6E490556-E907-46EC-A78B-31EF75343983}" presName="thickLine" presStyleLbl="alignNode1" presStyleIdx="3" presStyleCnt="4"/>
      <dgm:spPr/>
    </dgm:pt>
    <dgm:pt modelId="{F6572679-1FF4-40DD-93E4-5844C9364BE1}" type="pres">
      <dgm:prSet presAssocID="{6E490556-E907-46EC-A78B-31EF75343983}" presName="horz1" presStyleCnt="0"/>
      <dgm:spPr/>
    </dgm:pt>
    <dgm:pt modelId="{81C93614-FFCD-42A0-B687-29EC8841BDC2}" type="pres">
      <dgm:prSet presAssocID="{6E490556-E907-46EC-A78B-31EF75343983}" presName="tx1" presStyleLbl="revTx" presStyleIdx="3" presStyleCnt="4"/>
      <dgm:spPr/>
      <dgm:t>
        <a:bodyPr/>
        <a:lstStyle/>
        <a:p>
          <a:endParaRPr lang="en-US"/>
        </a:p>
      </dgm:t>
    </dgm:pt>
    <dgm:pt modelId="{5299D491-81F5-4EC6-B0A3-01985249C39B}" type="pres">
      <dgm:prSet presAssocID="{6E490556-E907-46EC-A78B-31EF75343983}" presName="vert1" presStyleCnt="0"/>
      <dgm:spPr/>
    </dgm:pt>
  </dgm:ptLst>
  <dgm:cxnLst>
    <dgm:cxn modelId="{A77F0365-997A-45AA-94DE-112204570D8B}" type="presOf" srcId="{5449FF9F-E1FA-406B-A512-FF8B47A27370}" destId="{848DE11E-1D56-42E4-B625-91C0F0C603D1}" srcOrd="0" destOrd="0" presId="urn:microsoft.com/office/officeart/2008/layout/LinedList"/>
    <dgm:cxn modelId="{C76D8C67-BB82-4358-8A4D-EA9FB917DCD6}" srcId="{5B7E1BCF-8A0C-484E-8AEF-91C29F3D9A09}" destId="{B11E5C9E-8568-49C7-BDFF-FDA31A1FA74C}" srcOrd="2" destOrd="0" parTransId="{DBD27B8B-DC62-4374-9978-8C0684B7AFEF}" sibTransId="{134F128A-A1BC-4C65-B38C-4F97F8D1ACC5}"/>
    <dgm:cxn modelId="{CD3A34D4-FB3A-4BA9-A91C-1DD351C3532F}" type="presOf" srcId="{5B7E1BCF-8A0C-484E-8AEF-91C29F3D9A09}" destId="{BCC49155-91ED-404F-89B3-F27E0F00F02D}" srcOrd="0" destOrd="0" presId="urn:microsoft.com/office/officeart/2008/layout/LinedList"/>
    <dgm:cxn modelId="{D376462F-AE8C-4AFB-8016-17F661EAAFAF}" type="presOf" srcId="{B1E897B9-4C21-4462-9EB1-A4226C7C2AC8}" destId="{80D7F077-54E4-4847-87A6-F25030F5831E}" srcOrd="0" destOrd="0" presId="urn:microsoft.com/office/officeart/2008/layout/LinedList"/>
    <dgm:cxn modelId="{861D0DAE-17C1-4F3A-8364-DC547BC5B129}" type="presOf" srcId="{B11E5C9E-8568-49C7-BDFF-FDA31A1FA74C}" destId="{D3E5301D-0FAC-4477-B3B4-F194C69B4CEF}" srcOrd="0" destOrd="0" presId="urn:microsoft.com/office/officeart/2008/layout/LinedList"/>
    <dgm:cxn modelId="{16C5DEB2-1C7E-4537-9599-3CB30953FCF0}" type="presOf" srcId="{6E490556-E907-46EC-A78B-31EF75343983}" destId="{81C93614-FFCD-42A0-B687-29EC8841BDC2}" srcOrd="0" destOrd="0" presId="urn:microsoft.com/office/officeart/2008/layout/LinedList"/>
    <dgm:cxn modelId="{F299689D-BA70-4D84-94C5-DDAE84CD3D65}" srcId="{5B7E1BCF-8A0C-484E-8AEF-91C29F3D9A09}" destId="{5449FF9F-E1FA-406B-A512-FF8B47A27370}" srcOrd="1" destOrd="0" parTransId="{EED5513B-07BD-40F0-A557-D0AF583BEAE9}" sibTransId="{0BF84A8D-D7C0-47B1-B617-C2C3D9349BD3}"/>
    <dgm:cxn modelId="{ED366E4B-F2B4-4777-BA9D-6EE6AAC3E131}" srcId="{5B7E1BCF-8A0C-484E-8AEF-91C29F3D9A09}" destId="{6E490556-E907-46EC-A78B-31EF75343983}" srcOrd="3" destOrd="0" parTransId="{09BD1766-A608-4233-BD24-B78F1FE95451}" sibTransId="{16224FD2-A264-47FB-A560-6BE2A3AB8895}"/>
    <dgm:cxn modelId="{B76CA577-807A-4441-AB33-F5036D99E8C1}" srcId="{5B7E1BCF-8A0C-484E-8AEF-91C29F3D9A09}" destId="{B1E897B9-4C21-4462-9EB1-A4226C7C2AC8}" srcOrd="0" destOrd="0" parTransId="{1DBCA3F8-DD6E-458F-89DD-D6630696A984}" sibTransId="{27C0E817-6B80-4C93-86F2-5CBD46BF8001}"/>
    <dgm:cxn modelId="{084D9149-F8F9-4C65-8748-E6B82B19BD23}" type="presParOf" srcId="{BCC49155-91ED-404F-89B3-F27E0F00F02D}" destId="{6B396238-9289-4950-82F7-11A2B217320B}" srcOrd="0" destOrd="0" presId="urn:microsoft.com/office/officeart/2008/layout/LinedList"/>
    <dgm:cxn modelId="{68656250-5547-4182-A487-CE193224B59D}" type="presParOf" srcId="{BCC49155-91ED-404F-89B3-F27E0F00F02D}" destId="{E2261130-0129-4ECE-87F4-8882D9D2BCA3}" srcOrd="1" destOrd="0" presId="urn:microsoft.com/office/officeart/2008/layout/LinedList"/>
    <dgm:cxn modelId="{EAFA56BC-19D4-4DF7-BD9B-48900D9DB6A4}" type="presParOf" srcId="{E2261130-0129-4ECE-87F4-8882D9D2BCA3}" destId="{80D7F077-54E4-4847-87A6-F25030F5831E}" srcOrd="0" destOrd="0" presId="urn:microsoft.com/office/officeart/2008/layout/LinedList"/>
    <dgm:cxn modelId="{39D37285-8F50-441D-8584-11F5E0E099B5}" type="presParOf" srcId="{E2261130-0129-4ECE-87F4-8882D9D2BCA3}" destId="{97F9F578-9692-42C3-A39A-C0C4C4AC652F}" srcOrd="1" destOrd="0" presId="urn:microsoft.com/office/officeart/2008/layout/LinedList"/>
    <dgm:cxn modelId="{44DC2732-DCA6-4E58-92DA-9AFAA5DDBA8F}" type="presParOf" srcId="{BCC49155-91ED-404F-89B3-F27E0F00F02D}" destId="{69DA43A9-05F5-45AA-A424-57579E74ACD5}" srcOrd="2" destOrd="0" presId="urn:microsoft.com/office/officeart/2008/layout/LinedList"/>
    <dgm:cxn modelId="{3F2A1A08-B2A3-4BEB-A39D-EA0386839400}" type="presParOf" srcId="{BCC49155-91ED-404F-89B3-F27E0F00F02D}" destId="{06DF0B18-F37D-451C-9CD9-03863DD3CC23}" srcOrd="3" destOrd="0" presId="urn:microsoft.com/office/officeart/2008/layout/LinedList"/>
    <dgm:cxn modelId="{36F8EF55-3541-4EFB-B960-70A7571F7850}" type="presParOf" srcId="{06DF0B18-F37D-451C-9CD9-03863DD3CC23}" destId="{848DE11E-1D56-42E4-B625-91C0F0C603D1}" srcOrd="0" destOrd="0" presId="urn:microsoft.com/office/officeart/2008/layout/LinedList"/>
    <dgm:cxn modelId="{69695EF2-CB68-4566-BC4C-E405247E3ABF}" type="presParOf" srcId="{06DF0B18-F37D-451C-9CD9-03863DD3CC23}" destId="{0DDF1DF6-E06D-4032-B4F2-8332E1B0D162}" srcOrd="1" destOrd="0" presId="urn:microsoft.com/office/officeart/2008/layout/LinedList"/>
    <dgm:cxn modelId="{FCE2C2AB-1341-44BD-83DD-DC2650C976D6}" type="presParOf" srcId="{BCC49155-91ED-404F-89B3-F27E0F00F02D}" destId="{B76E2AE1-55CF-46BB-8FEE-46000DA685B6}" srcOrd="4" destOrd="0" presId="urn:microsoft.com/office/officeart/2008/layout/LinedList"/>
    <dgm:cxn modelId="{0596B2E5-1F96-4B7A-86C8-7DDE8441BCA9}" type="presParOf" srcId="{BCC49155-91ED-404F-89B3-F27E0F00F02D}" destId="{286B10A5-8129-4A1A-BD04-AD16E439959D}" srcOrd="5" destOrd="0" presId="urn:microsoft.com/office/officeart/2008/layout/LinedList"/>
    <dgm:cxn modelId="{2D5DF8B6-C1BF-4799-B532-9DA7A66F2224}" type="presParOf" srcId="{286B10A5-8129-4A1A-BD04-AD16E439959D}" destId="{D3E5301D-0FAC-4477-B3B4-F194C69B4CEF}" srcOrd="0" destOrd="0" presId="urn:microsoft.com/office/officeart/2008/layout/LinedList"/>
    <dgm:cxn modelId="{0782A26E-66C0-4FDF-B040-403CB7D723AF}" type="presParOf" srcId="{286B10A5-8129-4A1A-BD04-AD16E439959D}" destId="{786DC507-B60F-455E-831F-D616C2367D77}" srcOrd="1" destOrd="0" presId="urn:microsoft.com/office/officeart/2008/layout/LinedList"/>
    <dgm:cxn modelId="{18CEEACF-434A-499A-BE09-FAD642191F27}" type="presParOf" srcId="{BCC49155-91ED-404F-89B3-F27E0F00F02D}" destId="{DA1EBD5F-8B45-48C9-B0DB-0E01FE237BBB}" srcOrd="6" destOrd="0" presId="urn:microsoft.com/office/officeart/2008/layout/LinedList"/>
    <dgm:cxn modelId="{5A230053-4307-4B79-9CAA-FC030C98A65F}" type="presParOf" srcId="{BCC49155-91ED-404F-89B3-F27E0F00F02D}" destId="{F6572679-1FF4-40DD-93E4-5844C9364BE1}" srcOrd="7" destOrd="0" presId="urn:microsoft.com/office/officeart/2008/layout/LinedList"/>
    <dgm:cxn modelId="{EB21A127-FD62-4C81-BE07-402CD5314014}" type="presParOf" srcId="{F6572679-1FF4-40DD-93E4-5844C9364BE1}" destId="{81C93614-FFCD-42A0-B687-29EC8841BDC2}" srcOrd="0" destOrd="0" presId="urn:microsoft.com/office/officeart/2008/layout/LinedList"/>
    <dgm:cxn modelId="{9F71B41C-3EBE-43BA-AC59-4B05078FF3FA}" type="presParOf" srcId="{F6572679-1FF4-40DD-93E4-5844C9364BE1}" destId="{5299D491-81F5-4EC6-B0A3-01985249C3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09BCA-9F06-414F-B29B-CE52A1B6AE39}">
      <dsp:nvSpPr>
        <dsp:cNvPr id="0" name=""/>
        <dsp:cNvSpPr/>
      </dsp:nvSpPr>
      <dsp:spPr>
        <a:xfrm>
          <a:off x="0" y="0"/>
          <a:ext cx="13795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E0904-F0C6-4575-89B1-29FE372C6F33}">
      <dsp:nvSpPr>
        <dsp:cNvPr id="0" name=""/>
        <dsp:cNvSpPr/>
      </dsp:nvSpPr>
      <dsp:spPr>
        <a:xfrm>
          <a:off x="0" y="0"/>
          <a:ext cx="13795916" cy="125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There is a need for a system that incorporates several methods of movement control.</a:t>
          </a:r>
        </a:p>
      </dsp:txBody>
      <dsp:txXfrm>
        <a:off x="0" y="0"/>
        <a:ext cx="13795916" cy="1259479"/>
      </dsp:txXfrm>
    </dsp:sp>
    <dsp:sp modelId="{5BB328E2-0F9D-42AF-9CD1-E9CB022D3823}">
      <dsp:nvSpPr>
        <dsp:cNvPr id="0" name=""/>
        <dsp:cNvSpPr/>
      </dsp:nvSpPr>
      <dsp:spPr>
        <a:xfrm>
          <a:off x="0" y="1259479"/>
          <a:ext cx="13795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B5EB2-82AB-4FD1-BB2A-F9E41659296D}">
      <dsp:nvSpPr>
        <dsp:cNvPr id="0" name=""/>
        <dsp:cNvSpPr/>
      </dsp:nvSpPr>
      <dsp:spPr>
        <a:xfrm>
          <a:off x="0" y="1259479"/>
          <a:ext cx="13795916" cy="125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To cater to; different environments, and independence of these individuals.</a:t>
          </a:r>
        </a:p>
      </dsp:txBody>
      <dsp:txXfrm>
        <a:off x="0" y="1259479"/>
        <a:ext cx="13795916" cy="1259479"/>
      </dsp:txXfrm>
    </dsp:sp>
    <dsp:sp modelId="{0F8AEE6B-DD3C-49B7-A205-D3257BDEDAE4}">
      <dsp:nvSpPr>
        <dsp:cNvPr id="0" name=""/>
        <dsp:cNvSpPr/>
      </dsp:nvSpPr>
      <dsp:spPr>
        <a:xfrm>
          <a:off x="0" y="2518958"/>
          <a:ext cx="13795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64AF0-1311-43C6-BC5F-48AEDD13F4A3}">
      <dsp:nvSpPr>
        <dsp:cNvPr id="0" name=""/>
        <dsp:cNvSpPr/>
      </dsp:nvSpPr>
      <dsp:spPr>
        <a:xfrm>
          <a:off x="0" y="2518958"/>
          <a:ext cx="13795916" cy="125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 proposed system seeks to improve motorized wheelchairs to have touch, voice, and hand gesture controls.</a:t>
          </a:r>
        </a:p>
      </dsp:txBody>
      <dsp:txXfrm>
        <a:off x="0" y="2518958"/>
        <a:ext cx="13795916" cy="1259479"/>
      </dsp:txXfrm>
    </dsp:sp>
    <dsp:sp modelId="{E540BF2A-CDCA-436F-8ED9-293854D1382A}">
      <dsp:nvSpPr>
        <dsp:cNvPr id="0" name=""/>
        <dsp:cNvSpPr/>
      </dsp:nvSpPr>
      <dsp:spPr>
        <a:xfrm>
          <a:off x="0" y="3778438"/>
          <a:ext cx="13795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C13E7-8E81-4F0C-A2B3-B9F54F4DCD91}">
      <dsp:nvSpPr>
        <dsp:cNvPr id="0" name=""/>
        <dsp:cNvSpPr/>
      </dsp:nvSpPr>
      <dsp:spPr>
        <a:xfrm>
          <a:off x="0" y="3778438"/>
          <a:ext cx="13795916" cy="125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 addition obstacle detection and avoidance safety feature will be available.</a:t>
          </a:r>
        </a:p>
      </dsp:txBody>
      <dsp:txXfrm>
        <a:off x="0" y="3778438"/>
        <a:ext cx="13795916" cy="1259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96238-9289-4950-82F7-11A2B217320B}">
      <dsp:nvSpPr>
        <dsp:cNvPr id="0" name=""/>
        <dsp:cNvSpPr/>
      </dsp:nvSpPr>
      <dsp:spPr>
        <a:xfrm>
          <a:off x="0" y="0"/>
          <a:ext cx="100769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7F077-54E4-4847-87A6-F25030F5831E}">
      <dsp:nvSpPr>
        <dsp:cNvPr id="0" name=""/>
        <dsp:cNvSpPr/>
      </dsp:nvSpPr>
      <dsp:spPr>
        <a:xfrm>
          <a:off x="0" y="0"/>
          <a:ext cx="10076980" cy="150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Joystick controls in motorized wheelchairs suffer from drawbacks like limited functionality.</a:t>
          </a:r>
        </a:p>
      </dsp:txBody>
      <dsp:txXfrm>
        <a:off x="0" y="0"/>
        <a:ext cx="10076980" cy="1502815"/>
      </dsp:txXfrm>
    </dsp:sp>
    <dsp:sp modelId="{69DA43A9-05F5-45AA-A424-57579E74ACD5}">
      <dsp:nvSpPr>
        <dsp:cNvPr id="0" name=""/>
        <dsp:cNvSpPr/>
      </dsp:nvSpPr>
      <dsp:spPr>
        <a:xfrm>
          <a:off x="0" y="1502815"/>
          <a:ext cx="100769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E11E-1D56-42E4-B625-91C0F0C603D1}">
      <dsp:nvSpPr>
        <dsp:cNvPr id="0" name=""/>
        <dsp:cNvSpPr/>
      </dsp:nvSpPr>
      <dsp:spPr>
        <a:xfrm>
          <a:off x="0" y="1502815"/>
          <a:ext cx="10076980" cy="150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usability issues and high costs hamper the mobility and independence of users. </a:t>
          </a:r>
        </a:p>
      </dsp:txBody>
      <dsp:txXfrm>
        <a:off x="0" y="1502815"/>
        <a:ext cx="10076980" cy="1502815"/>
      </dsp:txXfrm>
    </dsp:sp>
    <dsp:sp modelId="{B76E2AE1-55CF-46BB-8FEE-46000DA685B6}">
      <dsp:nvSpPr>
        <dsp:cNvPr id="0" name=""/>
        <dsp:cNvSpPr/>
      </dsp:nvSpPr>
      <dsp:spPr>
        <a:xfrm>
          <a:off x="0" y="3005630"/>
          <a:ext cx="100769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5301D-0FAC-4477-B3B4-F194C69B4CEF}">
      <dsp:nvSpPr>
        <dsp:cNvPr id="0" name=""/>
        <dsp:cNvSpPr/>
      </dsp:nvSpPr>
      <dsp:spPr>
        <a:xfrm>
          <a:off x="0" y="3005630"/>
          <a:ext cx="10076980" cy="150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The use of the joystick can lead to fatigue and repetitive stress injuries.</a:t>
          </a:r>
        </a:p>
      </dsp:txBody>
      <dsp:txXfrm>
        <a:off x="0" y="3005630"/>
        <a:ext cx="10076980" cy="1502815"/>
      </dsp:txXfrm>
    </dsp:sp>
    <dsp:sp modelId="{DA1EBD5F-8B45-48C9-B0DB-0E01FE237BBB}">
      <dsp:nvSpPr>
        <dsp:cNvPr id="0" name=""/>
        <dsp:cNvSpPr/>
      </dsp:nvSpPr>
      <dsp:spPr>
        <a:xfrm>
          <a:off x="0" y="4508445"/>
          <a:ext cx="100769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93614-FFCD-42A0-B687-29EC8841BDC2}">
      <dsp:nvSpPr>
        <dsp:cNvPr id="0" name=""/>
        <dsp:cNvSpPr/>
      </dsp:nvSpPr>
      <dsp:spPr>
        <a:xfrm>
          <a:off x="0" y="4508445"/>
          <a:ext cx="10076980" cy="150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Controls are prone to damage due to constant force, causing inconveniences and financial burdens for users.</a:t>
          </a:r>
        </a:p>
      </dsp:txBody>
      <dsp:txXfrm>
        <a:off x="0" y="4508445"/>
        <a:ext cx="10076980" cy="150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A0AF0-3F42-4E3C-AC0A-4BB06EC5CCE2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F7A72-0752-46A8-AD67-19A694170D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206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F7A72-0752-46A8-AD67-19A694170D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445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6.svg"/><Relationship Id="rId7" Type="http://schemas.openxmlformats.org/officeDocument/2006/relationships/diagramData" Target="../diagrams/data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microsoft.com/office/2007/relationships/diagramDrawing" Target="../diagrams/drawing2.xml"/><Relationship Id="rId5" Type="http://schemas.openxmlformats.org/officeDocument/2006/relationships/image" Target="../media/image8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533400" y="9120840"/>
            <a:ext cx="19974273" cy="2538161"/>
            <a:chOff x="0" y="-38100"/>
            <a:chExt cx="5260714" cy="850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1406"/>
            <a:ext cx="2552700" cy="2465094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82800" y="8003959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12296" y="9486900"/>
            <a:ext cx="557789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>
                <a:latin typeface="HP Simplified Jpan" panose="020B0500000000000000" pitchFamily="34" charset="-128"/>
                <a:ea typeface="HP Simplified Jpan" panose="020B0500000000000000" pitchFamily="34" charset="-128"/>
                <a:cs typeface="Times New Roman" panose="02020603050405020304" pitchFamily="18" charset="0"/>
              </a:rPr>
              <a:t>PROJECT NO:			052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F21F24BE-6D0C-4DDF-ACB6-9A5F5F084567}"/>
              </a:ext>
            </a:extLst>
          </p:cNvPr>
          <p:cNvSpPr txBox="1">
            <a:spLocks/>
          </p:cNvSpPr>
          <p:nvPr/>
        </p:nvSpPr>
        <p:spPr>
          <a:xfrm>
            <a:off x="5105400" y="3670805"/>
            <a:ext cx="9144000" cy="18334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  <a:cs typeface="Times New Roman" panose="02020603050405020304" pitchFamily="18" charset="0"/>
              </a:rPr>
              <a:t>NAME:				DENZEL MURAGE NGENDO</a:t>
            </a:r>
          </a:p>
          <a:p>
            <a:pPr marL="0" indent="0">
              <a:buNone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  <a:cs typeface="Times New Roman" panose="02020603050405020304" pitchFamily="18" charset="0"/>
              </a:rPr>
              <a:t>REG NO:				ENE211-0203/2018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FFBF1023-9F52-4DEA-B330-AA61ECBC5D05}"/>
              </a:ext>
            </a:extLst>
          </p:cNvPr>
          <p:cNvSpPr txBox="1"/>
          <p:nvPr/>
        </p:nvSpPr>
        <p:spPr>
          <a:xfrm>
            <a:off x="7239000" y="6152014"/>
            <a:ext cx="5577893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>
                <a:latin typeface="HP Simplified Jpan" panose="020B0500000000000000" pitchFamily="34" charset="-128"/>
                <a:ea typeface="HP Simplified Jpan" panose="020B0500000000000000" pitchFamily="34" charset="-128"/>
                <a:cs typeface="Times New Roman" panose="02020603050405020304" pitchFamily="18" charset="0"/>
              </a:rPr>
              <a:t>SUPERVISOR:	S. N CHEGE</a:t>
            </a:r>
          </a:p>
          <a:p>
            <a:pPr>
              <a:lnSpc>
                <a:spcPts val="4200"/>
              </a:lnSpc>
            </a:pPr>
            <a:endParaRPr lang="en-US" sz="3200" dirty="0">
              <a:latin typeface="HP Simplified Jpan" panose="020B0500000000000000" pitchFamily="34" charset="-128"/>
              <a:ea typeface="HP Simplified Jpan" panose="020B05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15AD1F2-9D74-413A-95DF-19B2B62B9380}"/>
              </a:ext>
            </a:extLst>
          </p:cNvPr>
          <p:cNvSpPr txBox="1">
            <a:spLocks/>
          </p:cNvSpPr>
          <p:nvPr/>
        </p:nvSpPr>
        <p:spPr>
          <a:xfrm>
            <a:off x="4881736" y="1565513"/>
            <a:ext cx="9144000" cy="191182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  <a:cs typeface="Times New Roman" panose="02020603050405020304" pitchFamily="18" charset="0"/>
              </a:rPr>
              <a:t>RF MULTI-CONTROLLED WHEELCHAIR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029200" y="207270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29326" y="332903"/>
            <a:ext cx="9200557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METHODOLOGY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xmlns="" id="{01432BFE-D50A-40CA-98DC-D40EAB4EE2A4}"/>
              </a:ext>
            </a:extLst>
          </p:cNvPr>
          <p:cNvSpPr/>
          <p:nvPr/>
        </p:nvSpPr>
        <p:spPr>
          <a:xfrm flipH="1">
            <a:off x="16553980" y="6443050"/>
            <a:ext cx="1800126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06843792-9C6C-4C6A-9A15-86B1D6A7C958}"/>
              </a:ext>
            </a:extLst>
          </p:cNvPr>
          <p:cNvSpPr/>
          <p:nvPr/>
        </p:nvSpPr>
        <p:spPr>
          <a:xfrm>
            <a:off x="-183660" y="332903"/>
            <a:ext cx="2300198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04B6547-7575-4825-9C08-7098EE368AC6}"/>
              </a:ext>
            </a:extLst>
          </p:cNvPr>
          <p:cNvSpPr txBox="1"/>
          <p:nvPr/>
        </p:nvSpPr>
        <p:spPr>
          <a:xfrm>
            <a:off x="5029200" y="1874982"/>
            <a:ext cx="7381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System Block Diagram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24200" y="2476500"/>
            <a:ext cx="11201400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13864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5669358" y="116693"/>
            <a:ext cx="6833238" cy="115804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9029700"/>
            <a:ext cx="19974273" cy="16326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95862" y="-122965"/>
            <a:ext cx="6466041" cy="102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4400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SYSTEM FLOWCHART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14" name="Freeform 14"/>
          <p:cNvSpPr/>
          <p:nvPr/>
        </p:nvSpPr>
        <p:spPr>
          <a:xfrm>
            <a:off x="23191" y="5935705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3304510-C94C-4586-9799-6527BE08E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371564"/>
            <a:ext cx="8610600" cy="7658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11600" y="20955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11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5669358" y="116693"/>
            <a:ext cx="6833238" cy="1158049"/>
            <a:chOff x="0" y="0"/>
            <a:chExt cx="1799700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700" cy="455698"/>
            </a:xfrm>
            <a:custGeom>
              <a:avLst/>
              <a:gdLst/>
              <a:ahLst/>
              <a:cxnLst/>
              <a:rect l="l" t="t" r="r" b="b"/>
              <a:pathLst>
                <a:path w="1799700" h="455698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-576611" y="9029700"/>
            <a:ext cx="19974273" cy="16326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95862" y="-122965"/>
            <a:ext cx="6466041" cy="102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4400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SYSTEM </a:t>
            </a:r>
            <a:r>
              <a:rPr lang="en-US" sz="4400" dirty="0" smtClean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SCHEMATIC </a:t>
            </a:r>
            <a:endParaRPr lang="en-US" sz="4400" dirty="0">
              <a:solidFill>
                <a:srgbClr val="000000"/>
              </a:solidFill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6018898" y="0"/>
            <a:ext cx="226910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2019300"/>
            <a:ext cx="15240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67640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12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867400" y="419100"/>
            <a:ext cx="6596976" cy="1255795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57800" y="571500"/>
            <a:ext cx="7945861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4800" dirty="0" smtClean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PROTOTYPE SETUP</a:t>
            </a:r>
            <a:r>
              <a:rPr lang="en-US" sz="4800" dirty="0" smtClean="0">
                <a:solidFill>
                  <a:srgbClr val="000000"/>
                </a:solidFill>
                <a:latin typeface="Fredoka One Bold"/>
              </a:rPr>
              <a:t> </a:t>
            </a:r>
            <a:endParaRPr lang="en-US" sz="4800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5533" y="3182060"/>
            <a:ext cx="3086105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Freeform 39"/>
          <p:cNvSpPr/>
          <p:nvPr/>
        </p:nvSpPr>
        <p:spPr>
          <a:xfrm flipH="1">
            <a:off x="312661" y="943051"/>
            <a:ext cx="289775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7" name="Picture 3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943100"/>
            <a:ext cx="9753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13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RESULTS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5533" y="3182060"/>
            <a:ext cx="3086105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Freeform 39"/>
          <p:cNvSpPr/>
          <p:nvPr/>
        </p:nvSpPr>
        <p:spPr>
          <a:xfrm flipH="1">
            <a:off x="312661" y="943051"/>
            <a:ext cx="289775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416A8B1A-8BE5-430E-825B-626E7C138CBA}"/>
              </a:ext>
            </a:extLst>
          </p:cNvPr>
          <p:cNvSpPr txBox="1">
            <a:spLocks/>
          </p:cNvSpPr>
          <p:nvPr/>
        </p:nvSpPr>
        <p:spPr>
          <a:xfrm>
            <a:off x="933488" y="3399051"/>
            <a:ext cx="12706311" cy="50865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prototype </a:t>
            </a: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was </a:t>
            </a: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implement touch, voice, and gesture control interfaces.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prototype </a:t>
            </a: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was </a:t>
            </a: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have an obstacle-detection feature.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prototype </a:t>
            </a: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was to </a:t>
            </a: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have an avoidance feature and emergency stop control.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be a comparatively inexpensive system.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14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RESULTS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5533" y="3182060"/>
            <a:ext cx="3086105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Freeform 39"/>
          <p:cNvSpPr/>
          <p:nvPr/>
        </p:nvSpPr>
        <p:spPr>
          <a:xfrm flipH="1">
            <a:off x="312661" y="943051"/>
            <a:ext cx="289775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416A8B1A-8BE5-430E-825B-626E7C138CBA}"/>
              </a:ext>
            </a:extLst>
          </p:cNvPr>
          <p:cNvSpPr txBox="1">
            <a:spLocks/>
          </p:cNvSpPr>
          <p:nvPr/>
        </p:nvSpPr>
        <p:spPr>
          <a:xfrm>
            <a:off x="1981200" y="2552700"/>
            <a:ext cx="1270631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prototype is to implement touch, voice, and gesture control interfaces</a:t>
            </a: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.</a:t>
            </a:r>
          </a:p>
          <a:p>
            <a:pPr>
              <a:buNone/>
            </a:pP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following is the GUI (Graphical User Interface) of the Touch Navigation.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4457700"/>
            <a:ext cx="7620000" cy="40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15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RESULTS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5533" y="3182060"/>
            <a:ext cx="3086105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Freeform 39"/>
          <p:cNvSpPr/>
          <p:nvPr/>
        </p:nvSpPr>
        <p:spPr>
          <a:xfrm flipH="1">
            <a:off x="312661" y="943051"/>
            <a:ext cx="289775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416A8B1A-8BE5-430E-825B-626E7C138CBA}"/>
              </a:ext>
            </a:extLst>
          </p:cNvPr>
          <p:cNvSpPr txBox="1">
            <a:spLocks/>
          </p:cNvSpPr>
          <p:nvPr/>
        </p:nvSpPr>
        <p:spPr>
          <a:xfrm>
            <a:off x="1905000" y="2552700"/>
            <a:ext cx="12706311" cy="1371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 smtClean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None/>
            </a:pP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Shown below is the response of the voice navigation system after a command has been conveyed via a microphone.</a:t>
            </a:r>
          </a:p>
          <a:p>
            <a:pPr>
              <a:buNone/>
            </a:pPr>
            <a:endParaRPr lang="en-US" dirty="0" smtClean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17" name="Picture 1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229100"/>
            <a:ext cx="103632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16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5845512" y="687305"/>
            <a:ext cx="6596976" cy="1255795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05400" y="647700"/>
            <a:ext cx="794586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RESULTS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5533" y="3182060"/>
            <a:ext cx="3086105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Freeform 39"/>
          <p:cNvSpPr/>
          <p:nvPr/>
        </p:nvSpPr>
        <p:spPr>
          <a:xfrm flipH="1">
            <a:off x="312661" y="943051"/>
            <a:ext cx="289775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416A8B1A-8BE5-430E-825B-626E7C138CBA}"/>
              </a:ext>
            </a:extLst>
          </p:cNvPr>
          <p:cNvSpPr txBox="1">
            <a:spLocks/>
          </p:cNvSpPr>
          <p:nvPr/>
        </p:nvSpPr>
        <p:spPr>
          <a:xfrm>
            <a:off x="1981200" y="2019300"/>
            <a:ext cx="12706311" cy="9906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 smtClean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None/>
            </a:pP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Shown below is the gesture input system that helps instruct the prototype of the command the user is giving.</a:t>
            </a:r>
          </a:p>
          <a:p>
            <a:pPr>
              <a:buNone/>
            </a:pPr>
            <a:endParaRPr lang="en-US" dirty="0" smtClean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3162300"/>
            <a:ext cx="8839200" cy="524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17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5845512" y="68730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1070" y="904875"/>
            <a:ext cx="7945861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RESULTS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5533" y="3182060"/>
            <a:ext cx="3086105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Freeform 39"/>
          <p:cNvSpPr/>
          <p:nvPr/>
        </p:nvSpPr>
        <p:spPr>
          <a:xfrm flipH="1">
            <a:off x="312661" y="943051"/>
            <a:ext cx="289775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416A8B1A-8BE5-430E-825B-626E7C138CBA}"/>
              </a:ext>
            </a:extLst>
          </p:cNvPr>
          <p:cNvSpPr txBox="1">
            <a:spLocks/>
          </p:cNvSpPr>
          <p:nvPr/>
        </p:nvSpPr>
        <p:spPr>
          <a:xfrm>
            <a:off x="1905000" y="2552700"/>
            <a:ext cx="12706311" cy="1371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 smtClean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None/>
            </a:pPr>
            <a:r>
              <a:rPr lang="en-US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Shown below one of the 2 ultrasonic sensors meant to prevent collision by activating emergency stop controls</a:t>
            </a:r>
          </a:p>
          <a:p>
            <a:pPr>
              <a:buNone/>
            </a:pPr>
            <a:endParaRPr lang="en-US" dirty="0" smtClean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848100"/>
            <a:ext cx="7543800" cy="433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18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6104" y="572395"/>
            <a:ext cx="2497702" cy="8970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343400" y="5143500"/>
            <a:ext cx="9200557" cy="108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smtClean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RECOMMENDATION</a:t>
            </a:r>
            <a:r>
              <a:rPr lang="en-US" sz="6607" dirty="0" smtClean="0">
                <a:solidFill>
                  <a:srgbClr val="000000"/>
                </a:solidFill>
                <a:latin typeface="Fredoka One Bold"/>
              </a:rPr>
              <a:t> </a:t>
            </a: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6400" y="2857500"/>
            <a:ext cx="13868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this project, a Radio Frequency multi-controlled wheelchair was developed to help achieve more autonomy for people with motor disabilities. </a:t>
            </a:r>
          </a:p>
          <a:p>
            <a:r>
              <a:rPr lang="en-US" sz="2400" dirty="0" smtClean="0"/>
              <a:t>The system developed seems to also be a cheaper solution motorized wheelchairs. With this system being used it would make it available to more people than before hence bring a solution to a problem.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6591300"/>
            <a:ext cx="12496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/>
              <a:t>Incorporating a multiplexing and </a:t>
            </a:r>
            <a:r>
              <a:rPr lang="en-US" sz="2800" dirty="0" err="1" smtClean="0"/>
              <a:t>demultiplexing</a:t>
            </a:r>
            <a:r>
              <a:rPr lang="en-US" sz="2800" dirty="0" smtClean="0"/>
              <a:t> system would be good to ensure the whole system worked seamlessly when it comes to execution of commands to the motor drive.</a:t>
            </a:r>
          </a:p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4419600" y="952500"/>
            <a:ext cx="9200557" cy="108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smtClean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CONCLUSION</a:t>
            </a:r>
            <a:r>
              <a:rPr lang="en-US" sz="6607" dirty="0" smtClean="0">
                <a:solidFill>
                  <a:srgbClr val="000000"/>
                </a:solidFill>
                <a:latin typeface="Fredoka One Bold"/>
              </a:rPr>
              <a:t> </a:t>
            </a: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19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953000" y="342901"/>
            <a:ext cx="8009976" cy="1524000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95800" y="419100"/>
            <a:ext cx="9200557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CONTENTS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621000" y="7870453"/>
            <a:ext cx="2535802" cy="751133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975D7060-F4C3-451D-8793-C76AC7AFB9C6}"/>
              </a:ext>
            </a:extLst>
          </p:cNvPr>
          <p:cNvSpPr txBox="1">
            <a:spLocks/>
          </p:cNvSpPr>
          <p:nvPr/>
        </p:nvSpPr>
        <p:spPr>
          <a:xfrm>
            <a:off x="3505200" y="2095500"/>
            <a:ext cx="10515600" cy="65609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Introduction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Background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Problem statement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Problem justification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Objectives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Literature Review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Methodology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Results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Conclusion </a:t>
            </a:r>
            <a:r>
              <a:rPr lang="en-GB" sz="2800" smtClean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and Recommendation</a:t>
            </a:r>
            <a:endParaRPr lang="en-GB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Budget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Time plan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GB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25528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6104" y="572395"/>
            <a:ext cx="2497702" cy="8970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BUDGET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D7D56E3-3F8E-4428-84CD-65356E10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09" y="2446954"/>
            <a:ext cx="15900897" cy="57929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20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132" y="64816"/>
            <a:ext cx="2726302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96989" y="1243108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543721" y="904875"/>
            <a:ext cx="9200557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TIME PLAN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2268200" y="1028700"/>
            <a:ext cx="417900" cy="428815"/>
          </a:xfrm>
          <a:custGeom>
            <a:avLst/>
            <a:gdLst/>
            <a:ahLst/>
            <a:cxnLst/>
            <a:rect l="l" t="t" r="r" b="b"/>
            <a:pathLst>
              <a:path w="417900" h="428815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4" name="Content Placeholder 12">
            <a:extLst>
              <a:ext uri="{FF2B5EF4-FFF2-40B4-BE49-F238E27FC236}">
                <a16:creationId xmlns:a16="http://schemas.microsoft.com/office/drawing/2014/main" xmlns="" id="{ED593174-7706-4374-B11B-02C3460CA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2377891"/>
            <a:ext cx="14478000" cy="62873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21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685800" y="9001125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69473" y="2924194"/>
            <a:ext cx="11749054" cy="166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THANK </a:t>
            </a:r>
            <a:r>
              <a:rPr lang="en-US" sz="10443" dirty="0" smtClean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79458" y="9454439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EEE | 2023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26010" y="9406129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JKUAT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B02316E-3181-471C-97C8-38DFF632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6" y="114300"/>
            <a:ext cx="2225233" cy="2339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34E0B6-3681-4E1E-9661-0685F64A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308" y="6406355"/>
            <a:ext cx="3185436" cy="252243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D13E13C4-85C3-4837-B9B4-D1A522213E38}"/>
              </a:ext>
            </a:extLst>
          </p:cNvPr>
          <p:cNvSpPr/>
          <p:nvPr/>
        </p:nvSpPr>
        <p:spPr>
          <a:xfrm flipH="1">
            <a:off x="284256" y="780703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xmlns="" id="{30022E9D-DA51-4DF3-AEF5-31CC55BA0055}"/>
              </a:ext>
            </a:extLst>
          </p:cNvPr>
          <p:cNvSpPr/>
          <p:nvPr/>
        </p:nvSpPr>
        <p:spPr>
          <a:xfrm>
            <a:off x="14818308" y="194072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16383000" y="15621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22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INTRODUCTION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354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Mobility presents a significant challenge for those with motor disabilities. </a:t>
            </a:r>
          </a:p>
          <a:p>
            <a:endParaRPr lang="en-US" sz="32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motorized wheelchairs, have improved mobility for people living with disabilities.</a:t>
            </a:r>
          </a:p>
          <a:p>
            <a:endParaRPr lang="en-US" sz="32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However, there was still a gap in the independence of these individuals. </a:t>
            </a:r>
          </a:p>
          <a:p>
            <a:pPr algn="ctr">
              <a:lnSpc>
                <a:spcPts val="4899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316200" y="7721358"/>
            <a:ext cx="2819400" cy="789878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901057"/>
            <a:ext cx="2802502" cy="8970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72564" y="818721"/>
            <a:ext cx="9200557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BACKGROUND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Nunito"/>
            </a:endParaRPr>
          </a:p>
        </p:txBody>
      </p:sp>
      <p:graphicFrame>
        <p:nvGraphicFramePr>
          <p:cNvPr id="20" name="TextBox 14">
            <a:extLst>
              <a:ext uri="{FF2B5EF4-FFF2-40B4-BE49-F238E27FC236}">
                <a16:creationId xmlns:a16="http://schemas.microsoft.com/office/drawing/2014/main" xmlns="" id="{D72D8211-EA04-AFDE-9850-E12A1F08EB76}"/>
              </a:ext>
            </a:extLst>
          </p:cNvPr>
          <p:cNvGraphicFramePr/>
          <p:nvPr/>
        </p:nvGraphicFramePr>
        <p:xfrm>
          <a:off x="1978114" y="2534515"/>
          <a:ext cx="13795916" cy="5037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4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9065804"/>
            <a:ext cx="19974273" cy="1596591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553980" y="6443050"/>
            <a:ext cx="1800126" cy="1982597"/>
          </a:xfrm>
          <a:custGeom>
            <a:avLst/>
            <a:gdLst/>
            <a:ahLst/>
            <a:cxnLst/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09516" y="933189"/>
            <a:ext cx="2719006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0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4800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PROBLEM 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Nunito"/>
            </a:endParaRPr>
          </a:p>
        </p:txBody>
      </p:sp>
      <p:pic>
        <p:nvPicPr>
          <p:cNvPr id="22" name="Picture 21" descr="Light on a wheelchair">
            <a:extLst>
              <a:ext uri="{FF2B5EF4-FFF2-40B4-BE49-F238E27FC236}">
                <a16:creationId xmlns:a16="http://schemas.microsoft.com/office/drawing/2014/main" xmlns="" id="{3EC60B42-7FE4-457C-B093-463A2E7DD7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11121" b="4609"/>
          <a:stretch/>
        </p:blipFill>
        <p:spPr>
          <a:xfrm>
            <a:off x="31474" y="5067301"/>
            <a:ext cx="5107538" cy="399850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graphicFrame>
        <p:nvGraphicFramePr>
          <p:cNvPr id="24" name="TextBox 20">
            <a:extLst>
              <a:ext uri="{FF2B5EF4-FFF2-40B4-BE49-F238E27FC236}">
                <a16:creationId xmlns:a16="http://schemas.microsoft.com/office/drawing/2014/main" xmlns="" id="{C2ADEDF8-FE13-231D-AA9C-88C1CCC11363}"/>
              </a:ext>
            </a:extLst>
          </p:cNvPr>
          <p:cNvGraphicFramePr/>
          <p:nvPr/>
        </p:nvGraphicFramePr>
        <p:xfrm>
          <a:off x="6477000" y="2606943"/>
          <a:ext cx="10076980" cy="6011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5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927464" y="1130173"/>
            <a:ext cx="2300198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979113" y="687305"/>
            <a:ext cx="12329775" cy="1730229"/>
            <a:chOff x="0" y="0"/>
            <a:chExt cx="3247348" cy="455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7348" cy="455698"/>
            </a:xfrm>
            <a:custGeom>
              <a:avLst/>
              <a:gdLst/>
              <a:ahLst/>
              <a:cxnLst/>
              <a:rect l="l" t="t" r="r" b="b"/>
              <a:pathLst>
                <a:path w="3247348" h="45569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76611" y="8875819"/>
            <a:ext cx="19974273" cy="1786576"/>
            <a:chOff x="0" y="0"/>
            <a:chExt cx="5260714" cy="490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17916" y="904875"/>
            <a:ext cx="13252168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PROBLEM JUSTIFICATION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xmlns="" id="{D5A0266E-F03B-4F63-9526-221A216233B3}"/>
              </a:ext>
            </a:extLst>
          </p:cNvPr>
          <p:cNvSpPr/>
          <p:nvPr/>
        </p:nvSpPr>
        <p:spPr>
          <a:xfrm>
            <a:off x="32193" y="7204905"/>
            <a:ext cx="2028734" cy="1532060"/>
          </a:xfrm>
          <a:custGeom>
            <a:avLst/>
            <a:gdLst/>
            <a:ahLst/>
            <a:cxnLst/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348512E8-D8DE-43E4-8313-6F3278980EBA}"/>
              </a:ext>
            </a:extLst>
          </p:cNvPr>
          <p:cNvSpPr txBox="1">
            <a:spLocks/>
          </p:cNvSpPr>
          <p:nvPr/>
        </p:nvSpPr>
        <p:spPr>
          <a:xfrm>
            <a:off x="2869147" y="3235106"/>
            <a:ext cx="13082756" cy="52536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proposed prototype is set to overcome challenges as listed for users: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Lack of control options for convenience to users in terms of comfort and autonomy in navigation.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Physical Strain and Fatigue from continuous pushing of joysticks over extended periods of use.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Wear and tear from the physical strain applied on the joystick over time.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6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09600" y="9145066"/>
            <a:ext cx="19974273" cy="1522352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831751" y="-140009"/>
            <a:ext cx="2001510" cy="1529310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OBJECTIVES</a:t>
            </a:r>
            <a:r>
              <a:rPr lang="en-US" sz="6607" dirty="0">
                <a:solidFill>
                  <a:srgbClr val="000000"/>
                </a:solidFill>
                <a:latin typeface="Fredoka One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5" name="Freeform 25"/>
          <p:cNvSpPr/>
          <p:nvPr/>
        </p:nvSpPr>
        <p:spPr>
          <a:xfrm rot="9999176" flipH="1">
            <a:off x="-70238" y="7267306"/>
            <a:ext cx="1998607" cy="1669620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104CE1B6-BE24-42AF-822D-80CB5718F3AB}"/>
              </a:ext>
            </a:extLst>
          </p:cNvPr>
          <p:cNvSpPr txBox="1">
            <a:spLocks/>
          </p:cNvSpPr>
          <p:nvPr/>
        </p:nvSpPr>
        <p:spPr>
          <a:xfrm>
            <a:off x="2090780" y="2446954"/>
            <a:ext cx="13716000" cy="65074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Main 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develop a Multi-controlled Wheelchair system enhancing the safety, mobility, and independence of wheelchair users.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Specific 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design and implement touch, speech, and gesture control interfaces for the prototype.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integrate safety features like obstacle detection, collision avoidance, and emergency stop controls. 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To design an inexpensive system concept.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7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548279" y="687305"/>
            <a:ext cx="9191441" cy="1730229"/>
            <a:chOff x="0" y="0"/>
            <a:chExt cx="2420791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0791" cy="455698"/>
            </a:xfrm>
            <a:custGeom>
              <a:avLst/>
              <a:gdLst/>
              <a:ahLst/>
              <a:cxnLst/>
              <a:rect l="l" t="t" r="r" b="b"/>
              <a:pathLst>
                <a:path w="2420791" h="455698">
                  <a:moveTo>
                    <a:pt x="0" y="0"/>
                  </a:moveTo>
                  <a:lnTo>
                    <a:pt x="2420791" y="0"/>
                  </a:lnTo>
                  <a:lnTo>
                    <a:pt x="2420791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568877" y="-12546"/>
            <a:ext cx="1607460" cy="1697046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06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LITERATURE REVIEW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19" name="Freeform 19"/>
          <p:cNvSpPr/>
          <p:nvPr/>
        </p:nvSpPr>
        <p:spPr>
          <a:xfrm rot="9999176" flipH="1">
            <a:off x="-141547" y="7148018"/>
            <a:ext cx="1699211" cy="1687894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xmlns="" id="{02AF236A-EB6D-4DD2-A1AD-01F1C8A13266}"/>
              </a:ext>
            </a:extLst>
          </p:cNvPr>
          <p:cNvSpPr txBox="1">
            <a:spLocks/>
          </p:cNvSpPr>
          <p:nvPr/>
        </p:nvSpPr>
        <p:spPr>
          <a:xfrm>
            <a:off x="2509489" y="2580416"/>
            <a:ext cx="13487400" cy="62206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The multi-controlled wheelchair system incorporates three different navigation modes:</a:t>
            </a:r>
          </a:p>
          <a:p>
            <a:pPr marL="0" indent="0">
              <a:buNone/>
            </a:pP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Touch navigation mode.</a:t>
            </a:r>
          </a:p>
          <a:p>
            <a:pPr marL="0" indent="0">
              <a:buNone/>
            </a:pP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0" indent="0">
              <a:buNone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2. Gesture navigation mode.</a:t>
            </a:r>
          </a:p>
          <a:p>
            <a:pPr marL="0" indent="0">
              <a:buNone/>
            </a:pP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0" indent="0">
              <a:buNone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3. Voice navigation mode.</a:t>
            </a:r>
          </a:p>
          <a:p>
            <a:pPr marL="0" indent="0">
              <a:buNone/>
            </a:pP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Touch mode uses a touch-sensitive display to display the motion options to the user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8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536545" flipH="1">
            <a:off x="16831751" y="-140009"/>
            <a:ext cx="2001510" cy="1529310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3721" y="904875"/>
            <a:ext cx="9200557" cy="102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4400" dirty="0">
                <a:solidFill>
                  <a:srgbClr val="00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LITERATURE REVIEW Cont.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Presentation by Denzel Murage |EEE | 2023 | JKUAT </a:t>
            </a:r>
          </a:p>
        </p:txBody>
      </p:sp>
      <p:sp>
        <p:nvSpPr>
          <p:cNvPr id="25" name="Freeform 25"/>
          <p:cNvSpPr/>
          <p:nvPr/>
        </p:nvSpPr>
        <p:spPr>
          <a:xfrm rot="9999176" flipH="1">
            <a:off x="-70238" y="7267306"/>
            <a:ext cx="1998607" cy="1669620"/>
          </a:xfrm>
          <a:custGeom>
            <a:avLst/>
            <a:gdLst/>
            <a:ahLst/>
            <a:cxnLst/>
            <a:rect l="l" t="t" r="r" b="b"/>
            <a:pathLst>
              <a:path w="2537840" h="2297899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0AF44063-4685-4CE2-8906-A84EC459165D}"/>
              </a:ext>
            </a:extLst>
          </p:cNvPr>
          <p:cNvSpPr txBox="1">
            <a:spLocks/>
          </p:cNvSpPr>
          <p:nvPr/>
        </p:nvSpPr>
        <p:spPr>
          <a:xfrm>
            <a:off x="2509489" y="3309207"/>
            <a:ext cx="134112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Voice mode uses a mic as an input device to issue motion instructions.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 Gesture mode uses an accelerometer as its main sensor to issue motion instructions.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other components used include; an ultrasonic sensor, an RF transmitter/receiver, a battery, and motors.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78200" y="10287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9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36538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872</Words>
  <Application>Microsoft Office PowerPoint</Application>
  <PresentationFormat>Custom</PresentationFormat>
  <Paragraphs>156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HP Simplified Jpan</vt:lpstr>
      <vt:lpstr>Times New Roman</vt:lpstr>
      <vt:lpstr>Nunito</vt:lpstr>
      <vt:lpstr>HP Simplified Hans</vt:lpstr>
      <vt:lpstr>Wingdings</vt:lpstr>
      <vt:lpstr>Nunito Bold</vt:lpstr>
      <vt:lpstr>Fredoka One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Denzel Murage</dc:creator>
  <cp:lastModifiedBy>Denzel Murage</cp:lastModifiedBy>
  <cp:revision>52</cp:revision>
  <dcterms:created xsi:type="dcterms:W3CDTF">2006-08-16T00:00:00Z</dcterms:created>
  <dcterms:modified xsi:type="dcterms:W3CDTF">2023-12-05T05:00:06Z</dcterms:modified>
  <dc:identifier>DAFqOZ5SjzI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2023-08-02T02:31:44Z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958eeb48-9969-4759-8dbc-836b59ccbd13</vt:lpwstr>
  </property>
  <property fmtid="{D5CDD505-2E9C-101B-9397-08002B2CF9AE}" pid="7" name="MSIP_Label_defa4170-0d19-0005-0004-bc88714345d2_ActionId">
    <vt:lpwstr>cc284220-2102-4b6c-9a13-c77bb78076a7</vt:lpwstr>
  </property>
  <property fmtid="{D5CDD505-2E9C-101B-9397-08002B2CF9AE}" pid="8" name="MSIP_Label_defa4170-0d19-0005-0004-bc88714345d2_ContentBits">
    <vt:lpwstr>0</vt:lpwstr>
  </property>
</Properties>
</file>